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7" r:id="rId2"/>
    <p:sldId id="273" r:id="rId3"/>
    <p:sldId id="275" r:id="rId4"/>
    <p:sldId id="276" r:id="rId5"/>
    <p:sldId id="277" r:id="rId6"/>
    <p:sldId id="278" r:id="rId7"/>
    <p:sldId id="279" r:id="rId8"/>
    <p:sldId id="280" r:id="rId9"/>
    <p:sldId id="281" r:id="rId10"/>
    <p:sldId id="282" r:id="rId11"/>
    <p:sldId id="283"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366" autoAdjust="0"/>
    <p:restoredTop sz="94660"/>
  </p:normalViewPr>
  <p:slideViewPr>
    <p:cSldViewPr>
      <p:cViewPr varScale="1">
        <p:scale>
          <a:sx n="66" d="100"/>
          <a:sy n="66" d="100"/>
        </p:scale>
        <p:origin x="-178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06/04/1440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extLst>
      <p:ext uri="{BB962C8B-B14F-4D97-AF65-F5344CB8AC3E}">
        <p14:creationId xmlns:p14="http://schemas.microsoft.com/office/powerpoint/2010/main" val="164396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D631CC5-CBDD-4E3D-9C9D-BF37426A1847}"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D6CA6B-C842-4B97-B342-D6F423115623}"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260E09-D17C-4619-9B8B-F0287E023294}"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E68CBC-94E5-495A-86AC-0CA807AD9313}"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A5DD74-CE3A-4912-A084-7C94BCDC3F1E}" type="datetime1">
              <a:rPr lang="ar-SA" smtClean="0"/>
              <a:pPr/>
              <a:t>06/04/1440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FD68944-E38F-4DC2-9109-7F2B5EAF36F1}" type="datetime1">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551DD8-1817-4782-AD11-90FC9E2CD39B}" type="datetime1">
              <a:rPr lang="ar-SA" smtClean="0"/>
              <a:pPr/>
              <a:t>06/04/1440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E9D7EBB-F40E-4B84-87DF-4A0164922E2F}" type="datetime1">
              <a:rPr lang="ar-SA" smtClean="0"/>
              <a:pPr/>
              <a:t>06/04/1440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14967A-B267-4659-B05F-3E57F37F8087}" type="datetime1">
              <a:rPr lang="ar-SA" smtClean="0"/>
              <a:pPr/>
              <a:t>06/04/1440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703039-63D7-456C-8BA8-A3CC256A0E0D}" type="datetime1">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D99DD9-97EB-4075-B016-8DD86554DBAE}" type="datetime1">
              <a:rPr lang="ar-SA" smtClean="0"/>
              <a:pPr/>
              <a:t>06/04/1440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5000"/>
          </a:srgb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1DEF63-34D1-45BF-B93C-257F5CCDF5B2}" type="datetime1">
              <a:rPr lang="ar-SA" smtClean="0"/>
              <a:pPr/>
              <a:t>06/04/1440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التطبيقية</a:t>
            </a:r>
            <a:endParaRPr lang="ar-IQ" b="1" dirty="0">
              <a:solidFill>
                <a:srgbClr val="C00000"/>
              </a:solidFill>
            </a:endParaRPr>
          </a:p>
        </p:txBody>
      </p:sp>
      <p:sp>
        <p:nvSpPr>
          <p:cNvPr id="4" name="Text Box 3"/>
          <p:cNvSpPr txBox="1">
            <a:spLocks noChangeArrowheads="1"/>
          </p:cNvSpPr>
          <p:nvPr/>
        </p:nvSpPr>
        <p:spPr bwMode="auto">
          <a:xfrm>
            <a:off x="428596" y="1857364"/>
            <a:ext cx="8501122" cy="1169551"/>
          </a:xfrm>
          <a:prstGeom prst="rect">
            <a:avLst/>
          </a:prstGeom>
          <a:noFill/>
          <a:ln w="9525">
            <a:noFill/>
            <a:miter lim="800000"/>
            <a:headEnd/>
            <a:tailEnd/>
          </a:ln>
        </p:spPr>
        <p:txBody>
          <a:bodyPr wrap="square">
            <a:spAutoFit/>
          </a:bodyPr>
          <a:lstStyle/>
          <a:p>
            <a:pPr lvl="0" algn="ctr">
              <a:spcBef>
                <a:spcPct val="50000"/>
              </a:spcBef>
            </a:pPr>
            <a:r>
              <a:rPr lang="ar-IQ" sz="2800" dirty="0" smtClean="0"/>
              <a:t>الاداء الفني لمهارة حائط الصد في الكرة الطائرة</a:t>
            </a:r>
          </a:p>
          <a:p>
            <a:pPr lvl="0" algn="ctr">
              <a:spcBef>
                <a:spcPct val="50000"/>
              </a:spcBef>
            </a:pPr>
            <a:r>
              <a:rPr lang="ar-IQ" sz="2800" b="1" dirty="0" smtClean="0">
                <a:solidFill>
                  <a:srgbClr val="FF0000"/>
                </a:solidFill>
              </a:rPr>
              <a:t>إعداد      </a:t>
            </a:r>
            <a:r>
              <a:rPr lang="ar-IQ" sz="2800" b="1" dirty="0" err="1" smtClean="0">
                <a:solidFill>
                  <a:srgbClr val="FF0000"/>
                </a:solidFill>
              </a:rPr>
              <a:t>أ.م.محمد</a:t>
            </a:r>
            <a:r>
              <a:rPr lang="ar-IQ" sz="2800" b="1" smtClean="0">
                <a:solidFill>
                  <a:srgbClr val="FF0000"/>
                </a:solidFill>
              </a:rPr>
              <a:t> رحيم فعيل</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a:srcRect/>
          <a:stretch>
            <a:fillRect/>
          </a:stretch>
        </p:blipFill>
        <p:spPr bwMode="auto">
          <a:xfrm>
            <a:off x="0" y="521495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a:srcRect/>
          <a:stretch>
            <a:fillRect/>
          </a:stretch>
        </p:blipFill>
        <p:spPr bwMode="auto">
          <a:xfrm>
            <a:off x="0" y="0"/>
            <a:ext cx="1357322" cy="1357322"/>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B34F065-1154-456A-91E3-76DE8E75E17B}" type="slidenum">
              <a:rPr lang="ar-SA" smtClean="0"/>
              <a:pPr/>
              <a:t>1</a:t>
            </a:fld>
            <a:endParaRPr lang="ar-SA"/>
          </a:p>
        </p:txBody>
      </p:sp>
      <p:sp>
        <p:nvSpPr>
          <p:cNvPr id="8" name="Date Placeholder 7"/>
          <p:cNvSpPr>
            <a:spLocks noGrp="1"/>
          </p:cNvSpPr>
          <p:nvPr>
            <p:ph type="dt" sz="half" idx="10"/>
          </p:nvPr>
        </p:nvSpPr>
        <p:spPr/>
        <p:txBody>
          <a:bodyPr/>
          <a:lstStyle/>
          <a:p>
            <a:fld id="{EFF34D1D-8A6D-46DA-9C20-1ED69A51DEA3}" type="datetime1">
              <a:rPr lang="ar-SA" smtClean="0"/>
              <a:pPr/>
              <a:t>06/04/1440</a:t>
            </a:fld>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2154230"/>
          </a:xfrm>
        </p:spPr>
        <p:txBody>
          <a:bodyPr>
            <a:noAutofit/>
          </a:bodyPr>
          <a:lstStyle/>
          <a:p>
            <a:pPr lvl="0" algn="r"/>
            <a:r>
              <a:rPr lang="ar-IQ" sz="2400" dirty="0" smtClean="0"/>
              <a:t>5- الهبوط . </a:t>
            </a:r>
            <a:r>
              <a:rPr lang="en-GB" sz="2400" dirty="0" smtClean="0"/>
              <a:t/>
            </a:r>
            <a:br>
              <a:rPr lang="en-GB" sz="2400" dirty="0" smtClean="0"/>
            </a:br>
            <a:r>
              <a:rPr lang="ar-IQ" sz="2400" dirty="0" smtClean="0"/>
              <a:t>سحب الذراعين فوق الجسم . </a:t>
            </a:r>
            <a:r>
              <a:rPr lang="en-GB" sz="2400" dirty="0" smtClean="0"/>
              <a:t/>
            </a:r>
            <a:br>
              <a:rPr lang="en-GB" sz="2400" dirty="0" smtClean="0"/>
            </a:br>
            <a:r>
              <a:rPr lang="ar-IQ" sz="2400" dirty="0" smtClean="0"/>
              <a:t>خفض المرفقين بجانبي الجسم تلافياً لمس الشبكة . </a:t>
            </a:r>
            <a:r>
              <a:rPr lang="en-GB" sz="2400" dirty="0" smtClean="0"/>
              <a:t/>
            </a:r>
            <a:br>
              <a:rPr lang="en-GB" sz="2400" dirty="0" smtClean="0"/>
            </a:br>
            <a:r>
              <a:rPr lang="ar-IQ" sz="2400" dirty="0" smtClean="0"/>
              <a:t>الهبوط على الأمشاط .</a:t>
            </a:r>
            <a:r>
              <a:rPr lang="en-GB" sz="2400" dirty="0" smtClean="0"/>
              <a:t/>
            </a:r>
            <a:br>
              <a:rPr lang="en-GB" sz="2400" dirty="0" smtClean="0"/>
            </a:br>
            <a:r>
              <a:rPr lang="ar-IQ" sz="2400" dirty="0" smtClean="0"/>
              <a:t>ثني الرجلين لامتصاص الصدمات .</a:t>
            </a:r>
            <a:r>
              <a:rPr lang="en-GB" sz="2400" dirty="0" smtClean="0"/>
              <a:t/>
            </a:r>
            <a:br>
              <a:rPr lang="en-GB" sz="2400" dirty="0" smtClean="0"/>
            </a:br>
            <a:r>
              <a:rPr lang="ar-IQ" sz="2400" dirty="0" smtClean="0"/>
              <a:t>يكون اتجاه الجسم باتجاه الكرة المرتدة .</a:t>
            </a:r>
            <a:endParaRPr lang="en-GB" sz="2400"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10</a:t>
            </a:fld>
            <a:endParaRPr lang="ar-SA"/>
          </a:p>
        </p:txBody>
      </p:sp>
      <p:sp>
        <p:nvSpPr>
          <p:cNvPr id="6" name="Date Placeholder 5"/>
          <p:cNvSpPr>
            <a:spLocks noGrp="1"/>
          </p:cNvSpPr>
          <p:nvPr>
            <p:ph type="dt" sz="half" idx="10"/>
          </p:nvPr>
        </p:nvSpPr>
        <p:spPr/>
        <p:txBody>
          <a:bodyPr/>
          <a:lstStyle/>
          <a:p>
            <a:fld id="{6643B2F9-61AC-426D-BF07-C90DB900A545}" type="datetime1">
              <a:rPr lang="ar-SA" smtClean="0"/>
              <a:pPr/>
              <a:t>06/04/1440</a:t>
            </a:fld>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Autofit/>
          </a:bodyPr>
          <a:lstStyle/>
          <a:p>
            <a:pPr algn="r"/>
            <a:r>
              <a:rPr lang="ar-IQ" sz="2400" b="1" dirty="0" smtClean="0"/>
              <a:t>الأخطاء الفنية و القانونية لمهارة حائط الصد</a:t>
            </a:r>
            <a:r>
              <a:rPr lang="ar-IQ" sz="2400" dirty="0" smtClean="0"/>
              <a:t> .</a:t>
            </a:r>
            <a:r>
              <a:rPr lang="en-GB" sz="2400" dirty="0" smtClean="0"/>
              <a:t/>
            </a:r>
            <a:br>
              <a:rPr lang="en-GB" sz="2400" dirty="0" smtClean="0"/>
            </a:br>
            <a:r>
              <a:rPr lang="ar-IQ" sz="2400" dirty="0" smtClean="0"/>
              <a:t>  - الوقوف بعيدا او ملاصقا للشبكة . </a:t>
            </a:r>
            <a:r>
              <a:rPr lang="en-GB" sz="2400" dirty="0" smtClean="0"/>
              <a:t/>
            </a:r>
            <a:br>
              <a:rPr lang="en-GB" sz="2400" dirty="0" smtClean="0"/>
            </a:br>
            <a:r>
              <a:rPr lang="ar-IQ" sz="2400" dirty="0" smtClean="0"/>
              <a:t>  - التوقيت الغير صحيح .</a:t>
            </a:r>
            <a:r>
              <a:rPr lang="en-GB" sz="2400" dirty="0" smtClean="0"/>
              <a:t/>
            </a:r>
            <a:br>
              <a:rPr lang="en-GB" sz="2400" dirty="0" smtClean="0"/>
            </a:br>
            <a:r>
              <a:rPr lang="ar-IQ" sz="2400" dirty="0" smtClean="0"/>
              <a:t>  - عدم نشر الأصابع .</a:t>
            </a:r>
            <a:r>
              <a:rPr lang="en-GB" sz="2400" dirty="0" smtClean="0"/>
              <a:t/>
            </a:r>
            <a:br>
              <a:rPr lang="en-GB" sz="2400" dirty="0" smtClean="0"/>
            </a:br>
            <a:r>
              <a:rPr lang="ar-IQ" sz="2400" dirty="0" smtClean="0"/>
              <a:t>  - مس الشبكة. </a:t>
            </a:r>
            <a:r>
              <a:rPr lang="en-GB" sz="2400" dirty="0" smtClean="0"/>
              <a:t/>
            </a:r>
            <a:br>
              <a:rPr lang="en-GB" sz="2400" dirty="0" smtClean="0"/>
            </a:br>
            <a:r>
              <a:rPr lang="ar-IQ" sz="2400" dirty="0" smtClean="0"/>
              <a:t> - تجاوز خط الوسط . </a:t>
            </a:r>
            <a:r>
              <a:rPr lang="en-GB" sz="2400" dirty="0" smtClean="0"/>
              <a:t/>
            </a:r>
            <a:br>
              <a:rPr lang="en-GB" sz="2400" dirty="0" smtClean="0"/>
            </a:br>
            <a:r>
              <a:rPr lang="ar-IQ" sz="2400" dirty="0" smtClean="0"/>
              <a:t> - مس العصا الهوائية . </a:t>
            </a:r>
            <a:r>
              <a:rPr lang="en-GB" sz="2400" dirty="0" smtClean="0"/>
              <a:t/>
            </a:r>
            <a:br>
              <a:rPr lang="en-GB" sz="2400" dirty="0" smtClean="0"/>
            </a:br>
            <a:r>
              <a:rPr lang="ar-IQ" sz="2400" dirty="0" smtClean="0"/>
              <a:t> - سقوط الكرة خارج الملعب . </a:t>
            </a:r>
            <a:r>
              <a:rPr lang="en-GB" sz="2400" dirty="0" smtClean="0"/>
              <a:t/>
            </a:r>
            <a:br>
              <a:rPr lang="en-GB" sz="2400" dirty="0" smtClean="0"/>
            </a:br>
            <a:r>
              <a:rPr lang="ar-IQ" sz="2400" dirty="0" smtClean="0"/>
              <a:t> - لمس الكرة اكثر من مرتين متتاليتين . </a:t>
            </a:r>
            <a:r>
              <a:rPr lang="en-GB" sz="2400" dirty="0" smtClean="0"/>
              <a:t/>
            </a:r>
            <a:br>
              <a:rPr lang="en-GB" sz="2400" dirty="0" smtClean="0"/>
            </a:br>
            <a:r>
              <a:rPr lang="ar-IQ" sz="2400" dirty="0" smtClean="0"/>
              <a:t> - حمل الكرة . </a:t>
            </a:r>
            <a:r>
              <a:rPr lang="en-GB" sz="2400" dirty="0" smtClean="0"/>
              <a:t/>
            </a:r>
            <a:br>
              <a:rPr lang="en-GB" sz="2400" dirty="0" smtClean="0"/>
            </a:br>
            <a:r>
              <a:rPr lang="ar-IQ" sz="2400" dirty="0" smtClean="0"/>
              <a:t> - عمل حائط الصد خارج العصا الهوائية . </a:t>
            </a:r>
            <a:r>
              <a:rPr lang="en-GB" sz="2400" dirty="0" smtClean="0"/>
              <a:t/>
            </a:r>
            <a:br>
              <a:rPr lang="en-GB" sz="2400" dirty="0" smtClean="0"/>
            </a:br>
            <a:r>
              <a:rPr lang="ar-IQ" sz="2400" dirty="0" smtClean="0"/>
              <a:t> - اشتراك لاعب الخط الخلفي بصد مكتمل . </a:t>
            </a:r>
            <a:r>
              <a:rPr lang="en-GB" sz="2400" dirty="0" smtClean="0"/>
              <a:t/>
            </a:r>
            <a:br>
              <a:rPr lang="en-GB" sz="2400" dirty="0" smtClean="0"/>
            </a:br>
            <a:r>
              <a:rPr lang="ar-IQ" sz="2400" dirty="0" smtClean="0"/>
              <a:t> - اشتراك اللاعب الليبرو بحائط الصد  . </a:t>
            </a:r>
            <a:r>
              <a:rPr lang="en-GB" sz="2400" dirty="0" smtClean="0"/>
              <a:t/>
            </a:r>
            <a:br>
              <a:rPr lang="en-GB" sz="2400" dirty="0" smtClean="0"/>
            </a:br>
            <a:r>
              <a:rPr lang="ar-IQ" sz="2400" dirty="0" smtClean="0"/>
              <a:t> - لمس الكرة داخل ملعب الفريق الخصم قبل اللاعب المهاجم .</a:t>
            </a:r>
            <a:r>
              <a:rPr lang="en-GB" sz="2400" dirty="0" smtClean="0"/>
              <a:t/>
            </a:r>
            <a:br>
              <a:rPr lang="en-GB" sz="2400" dirty="0" smtClean="0"/>
            </a:br>
            <a:r>
              <a:rPr lang="ar-IQ" sz="2400" dirty="0" smtClean="0"/>
              <a:t>  - وجود فتحة كبيرة بين اليدين </a:t>
            </a:r>
            <a:r>
              <a:rPr lang="ar-IQ" sz="2000" dirty="0" smtClean="0"/>
              <a:t>.</a:t>
            </a:r>
            <a:r>
              <a:rPr lang="en-GB" sz="2000" dirty="0" smtClean="0"/>
              <a:t/>
            </a:r>
            <a:br>
              <a:rPr lang="en-GB" sz="2000" dirty="0" smtClean="0"/>
            </a:br>
            <a:endParaRPr lang="en-GB" sz="2000" dirty="0"/>
          </a:p>
        </p:txBody>
      </p:sp>
      <p:sp>
        <p:nvSpPr>
          <p:cNvPr id="4" name="Date Placeholder 3"/>
          <p:cNvSpPr>
            <a:spLocks noGrp="1"/>
          </p:cNvSpPr>
          <p:nvPr>
            <p:ph type="dt" sz="half" idx="10"/>
          </p:nvPr>
        </p:nvSpPr>
        <p:spPr/>
        <p:txBody>
          <a:bodyPr/>
          <a:lstStyle/>
          <a:p>
            <a:fld id="{28E68CBC-94E5-495A-86AC-0CA807AD9313}" type="datetime1">
              <a:rPr lang="ar-SA" smtClean="0"/>
              <a:pPr/>
              <a:t>06/04/1440</a:t>
            </a:fld>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11</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مهارة حائط الصد ( البلوك ) </a:t>
            </a:r>
            <a:r>
              <a:rPr lang="en-GB" dirty="0" smtClean="0"/>
              <a:t/>
            </a:r>
            <a:br>
              <a:rPr lang="en-GB" dirty="0" smtClean="0"/>
            </a:br>
            <a:r>
              <a:rPr lang="ar-IQ" dirty="0" smtClean="0"/>
              <a:t>بالكرة الطائرة</a:t>
            </a:r>
            <a:endParaRPr lang="ar-IQ" dirty="0"/>
          </a:p>
        </p:txBody>
      </p:sp>
      <p:sp>
        <p:nvSpPr>
          <p:cNvPr id="3" name="عنصر نائب للمحتوى 2"/>
          <p:cNvSpPr>
            <a:spLocks noGrp="1"/>
          </p:cNvSpPr>
          <p:nvPr>
            <p:ph idx="1"/>
          </p:nvPr>
        </p:nvSpPr>
        <p:spPr>
          <a:xfrm>
            <a:off x="457200" y="1600200"/>
            <a:ext cx="8229600" cy="4972071"/>
          </a:xfrm>
        </p:spPr>
        <p:txBody>
          <a:bodyPr>
            <a:normAutofit fontScale="85000" lnSpcReduction="10000"/>
          </a:bodyPr>
          <a:lstStyle/>
          <a:p>
            <a:r>
              <a:rPr lang="ar-IQ" b="1" dirty="0" smtClean="0"/>
              <a:t>مهارة حائط الصد ( البلوك ) </a:t>
            </a:r>
            <a:endParaRPr lang="en-GB" dirty="0" smtClean="0"/>
          </a:p>
          <a:p>
            <a:r>
              <a:rPr lang="ar-IQ" dirty="0" smtClean="0"/>
              <a:t> هي إحدى المهارات الأساسية بالكرة الطائرة وهي دفاعية وهجومية في نفس الوقت وعرفت هذه المهارة عام ( 1920 ) واستخدمت في بداية الامر بلاعب واحد وتطورت بعدها لتصبح بلاعبين وثلاثة لاعبين . </a:t>
            </a:r>
            <a:endParaRPr lang="en-GB" dirty="0" smtClean="0"/>
          </a:p>
          <a:p>
            <a:r>
              <a:rPr lang="ar-IQ" dirty="0" smtClean="0"/>
              <a:t> استخدمت هذه المهارة بنسبة 20% من بقية المهارات وتأتي اهمية هذه المهارة لعمل جدار صد أمام الهجوم للفريق الخصم لمنعهِ من الضربات الساحقة فوق الشبكة ‘ ويختلف بحسب ما تقتضيه ظروف المباراة وكيفية التغلب على الضربات الهجومية والحد منها . وفي سنة ( 1984 ) سمح لأول مرة بعبور يد حائط الصد الى   </a:t>
            </a:r>
            <a:endParaRPr lang="en-GB" dirty="0" smtClean="0"/>
          </a:p>
          <a:p>
            <a:r>
              <a:rPr lang="ar-IQ" dirty="0" smtClean="0"/>
              <a:t>ساحة الخصم من فوق الشبكة وأيضا في نفس السنة سمح بلمس الكرة مرتين متتاليتين بحيث تعتبر لمسة واحد</a:t>
            </a:r>
            <a:endParaRPr lang="en-GB" dirty="0" smtClean="0"/>
          </a:p>
          <a:p>
            <a:r>
              <a:rPr lang="ar-IQ" dirty="0" smtClean="0"/>
              <a:t>ويحق لفريقهِ بعدها لمس الكرة مرتين ليصبح عددها اربع لمسات . </a:t>
            </a:r>
          </a:p>
        </p:txBody>
      </p:sp>
      <p:sp>
        <p:nvSpPr>
          <p:cNvPr id="5" name="Slide Number Placeholder 4"/>
          <p:cNvSpPr>
            <a:spLocks noGrp="1"/>
          </p:cNvSpPr>
          <p:nvPr>
            <p:ph type="sldNum" sz="quarter" idx="12"/>
          </p:nvPr>
        </p:nvSpPr>
        <p:spPr/>
        <p:txBody>
          <a:bodyPr/>
          <a:lstStyle/>
          <a:p>
            <a:fld id="{0B34F065-1154-456A-91E3-76DE8E75E17B}" type="slidenum">
              <a:rPr lang="ar-SA" smtClean="0"/>
              <a:pPr/>
              <a:t>2</a:t>
            </a:fld>
            <a:endParaRPr lang="ar-SA"/>
          </a:p>
        </p:txBody>
      </p:sp>
      <p:sp>
        <p:nvSpPr>
          <p:cNvPr id="6" name="Date Placeholder 5"/>
          <p:cNvSpPr>
            <a:spLocks noGrp="1"/>
          </p:cNvSpPr>
          <p:nvPr>
            <p:ph type="dt" sz="half" idx="10"/>
          </p:nvPr>
        </p:nvSpPr>
        <p:spPr/>
        <p:txBody>
          <a:bodyPr/>
          <a:lstStyle/>
          <a:p>
            <a:fld id="{F65C5AC8-7324-4AB3-A704-4280C0C82E96}" type="datetime1">
              <a:rPr lang="ar-SA" smtClean="0"/>
              <a:pPr/>
              <a:t>06/04/1440</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26064"/>
          </a:xfrm>
        </p:spPr>
        <p:txBody>
          <a:bodyPr>
            <a:noAutofit/>
          </a:bodyPr>
          <a:lstStyle/>
          <a:p>
            <a:r>
              <a:rPr lang="ar-IQ" sz="3600" b="1" dirty="0" smtClean="0"/>
              <a:t>أنواع حائط الصد</a:t>
            </a:r>
            <a:r>
              <a:rPr lang="ar-IQ" sz="3600" dirty="0" smtClean="0"/>
              <a:t> . </a:t>
            </a:r>
            <a:r>
              <a:rPr lang="en-GB" sz="3600" dirty="0" smtClean="0"/>
              <a:t/>
            </a:r>
            <a:br>
              <a:rPr lang="en-GB" sz="3600" dirty="0" smtClean="0"/>
            </a:br>
            <a:r>
              <a:rPr lang="ar-IQ" sz="3600" dirty="0" smtClean="0"/>
              <a:t>حائط الصد الفردي  -  بلاعب واحد </a:t>
            </a:r>
            <a:r>
              <a:rPr lang="en-GB" sz="3600" dirty="0" smtClean="0"/>
              <a:t/>
            </a:r>
            <a:br>
              <a:rPr lang="en-GB" sz="3600" dirty="0" smtClean="0"/>
            </a:br>
            <a:r>
              <a:rPr lang="ar-IQ" sz="3600" dirty="0" smtClean="0"/>
              <a:t>حائط الصد الزوجي - بلاعبين   </a:t>
            </a:r>
            <a:r>
              <a:rPr lang="en-GB" sz="3600" dirty="0" smtClean="0"/>
              <a:t/>
            </a:r>
            <a:br>
              <a:rPr lang="en-GB" sz="3600" dirty="0" smtClean="0"/>
            </a:br>
            <a:r>
              <a:rPr lang="ar-IQ" sz="3600" dirty="0" smtClean="0"/>
              <a:t>حائط الصد الثلاثي  - بثلاث لاعبين</a:t>
            </a:r>
            <a:endParaRPr lang="en-GB" sz="36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a:t>
            </a:fld>
            <a:endParaRPr lang="ar-SA"/>
          </a:p>
        </p:txBody>
      </p:sp>
      <p:sp>
        <p:nvSpPr>
          <p:cNvPr id="5" name="Date Placeholder 4"/>
          <p:cNvSpPr>
            <a:spLocks noGrp="1"/>
          </p:cNvSpPr>
          <p:nvPr>
            <p:ph type="dt" sz="half" idx="10"/>
          </p:nvPr>
        </p:nvSpPr>
        <p:spPr/>
        <p:txBody>
          <a:bodyPr/>
          <a:lstStyle/>
          <a:p>
            <a:fld id="{65C70773-39E2-4454-8050-C7450B3BF284}" type="datetime1">
              <a:rPr lang="ar-SA" smtClean="0"/>
              <a:pPr/>
              <a:t>06/04/1440</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6215106"/>
          </a:xfrm>
        </p:spPr>
        <p:txBody>
          <a:bodyPr>
            <a:noAutofit/>
          </a:bodyPr>
          <a:lstStyle/>
          <a:p>
            <a:r>
              <a:rPr lang="ar-IQ" sz="2400" dirty="0" smtClean="0"/>
              <a:t>اولا ً : حائط الصد بلاعب واحد (الفردي ) </a:t>
            </a:r>
            <a:r>
              <a:rPr lang="en-GB" sz="2400" dirty="0" smtClean="0"/>
              <a:t/>
            </a:r>
            <a:br>
              <a:rPr lang="en-GB" sz="2400" dirty="0" smtClean="0"/>
            </a:br>
            <a:r>
              <a:rPr lang="ar-IQ" sz="2400" dirty="0" smtClean="0"/>
              <a:t>ينفذ هذا النوع من حائط الصد بلاعب واحد أي كل لاعب يقوم بصنع حائط الصد من مركزهِ او من مركز زميلهِ في خط الهجوم للمراكز الثلاثة الأمامية مثلا ًلاعب مركز (2) يعمل جدار صد ضد مركز (4) من الفريق الخصم ومركز (3) ضد مركز (3) ومركز (4) ضد مركز (2) .. </a:t>
            </a:r>
            <a:r>
              <a:rPr lang="en-GB" sz="2400" dirty="0" smtClean="0"/>
              <a:t/>
            </a:r>
            <a:br>
              <a:rPr lang="en-GB" sz="2400" dirty="0" smtClean="0"/>
            </a:br>
            <a:r>
              <a:rPr lang="ar-IQ" sz="2400" dirty="0" smtClean="0"/>
              <a:t> </a:t>
            </a:r>
            <a:r>
              <a:rPr lang="en-GB" sz="2400" dirty="0" smtClean="0"/>
              <a:t/>
            </a:r>
            <a:br>
              <a:rPr lang="en-GB" sz="2400" dirty="0" smtClean="0"/>
            </a:br>
            <a:r>
              <a:rPr lang="ar-IQ" sz="2400" dirty="0" smtClean="0"/>
              <a:t>ثانياً : حائط الصد الزوجي ( بلاعبين ) </a:t>
            </a:r>
            <a:r>
              <a:rPr lang="en-GB" sz="2400" dirty="0" smtClean="0"/>
              <a:t/>
            </a:r>
            <a:br>
              <a:rPr lang="en-GB" sz="2400" dirty="0" smtClean="0"/>
            </a:br>
            <a:r>
              <a:rPr lang="ar-IQ" sz="2400" dirty="0" smtClean="0"/>
              <a:t>ينفذ هذا النوع من حائط الصد بلاعبين من لاعبي خط الهجوم كان يتحرك لاعب مركز (3) مع لاعب مركز (2) لعمل حائط الصد الزوجي ضد مركز (4) وهكذا لبقية المراكز ويحدد هذا التحرك إمكانية وواجب كل لاعب منهم في خط الهجوم وحسب الخطة المرسومة لهم من قبل المدرب او المدرس ‘ وهو اكثر الأنواع انتشاراً لسهولة ِتنفيذه ولفعاليتهِ في الساحة. </a:t>
            </a:r>
            <a:r>
              <a:rPr lang="en-GB" sz="2400" dirty="0" smtClean="0"/>
              <a:t/>
            </a:r>
            <a:br>
              <a:rPr lang="en-GB" sz="2400" dirty="0" smtClean="0"/>
            </a:br>
            <a:r>
              <a:rPr lang="ar-IQ" sz="2400" dirty="0" smtClean="0"/>
              <a:t> </a:t>
            </a:r>
            <a:r>
              <a:rPr lang="en-GB" sz="2400" dirty="0" smtClean="0"/>
              <a:t/>
            </a:r>
            <a:br>
              <a:rPr lang="en-GB" sz="2400" dirty="0" smtClean="0"/>
            </a:br>
            <a:r>
              <a:rPr lang="ar-IQ" sz="2400" dirty="0" smtClean="0"/>
              <a:t>ثالثاً : حائط الصد الثلاثي ( بثلاثة لاعبين ) </a:t>
            </a:r>
            <a:r>
              <a:rPr lang="en-GB" sz="2400" dirty="0" smtClean="0"/>
              <a:t/>
            </a:r>
            <a:br>
              <a:rPr lang="en-GB" sz="2400" dirty="0" smtClean="0"/>
            </a:br>
            <a:r>
              <a:rPr lang="ar-IQ" sz="2400" dirty="0" smtClean="0"/>
              <a:t>ينفذ هذا النوع من حائط الصد بثلاثة لاعبين في الخط الأمامي كان يتحرك لاعب مركز (4) و( 3) و(2) لتشكيل حائط ثلاثي من مركز رقم (2) ضد الهجوم الساحق من مركز (4) المضاد .. </a:t>
            </a:r>
            <a:r>
              <a:rPr lang="en-GB" sz="2400" dirty="0" smtClean="0"/>
              <a:t/>
            </a:r>
            <a:br>
              <a:rPr lang="en-GB" sz="2400" dirty="0" smtClean="0"/>
            </a:br>
            <a:r>
              <a:rPr lang="ar-IQ" sz="2400" dirty="0" smtClean="0"/>
              <a:t> </a:t>
            </a:r>
            <a:endParaRPr lang="en-GB" sz="24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a:t>
            </a:fld>
            <a:endParaRPr lang="ar-SA"/>
          </a:p>
        </p:txBody>
      </p:sp>
      <p:sp>
        <p:nvSpPr>
          <p:cNvPr id="5" name="Date Placeholder 4"/>
          <p:cNvSpPr>
            <a:spLocks noGrp="1"/>
          </p:cNvSpPr>
          <p:nvPr>
            <p:ph type="dt" sz="half" idx="10"/>
          </p:nvPr>
        </p:nvSpPr>
        <p:spPr/>
        <p:txBody>
          <a:bodyPr/>
          <a:lstStyle/>
          <a:p>
            <a:fld id="{4ACFBCFB-5415-4CA0-A88F-BD0372133B27}" type="datetime1">
              <a:rPr lang="ar-SA" smtClean="0"/>
              <a:pPr/>
              <a:t>06/04/1440</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txBody>
          <a:bodyPr>
            <a:noAutofit/>
          </a:bodyPr>
          <a:lstStyle/>
          <a:p>
            <a:r>
              <a:rPr lang="ar-IQ" b="1" dirty="0" smtClean="0"/>
              <a:t>الأداء الحركي لمهارة حائط الصد</a:t>
            </a:r>
            <a:r>
              <a:rPr lang="ar-IQ" dirty="0" smtClean="0"/>
              <a:t> . </a:t>
            </a:r>
            <a:r>
              <a:rPr lang="en-GB" dirty="0" smtClean="0"/>
              <a:t/>
            </a:r>
            <a:br>
              <a:rPr lang="en-GB" dirty="0" smtClean="0"/>
            </a:br>
            <a:r>
              <a:rPr lang="ar-IQ" dirty="0" smtClean="0"/>
              <a:t> ينقسم الاداء الحركي لمهارة حائط الصد الى خمس مراحل وكما يلي . </a:t>
            </a:r>
            <a:r>
              <a:rPr lang="en-GB" dirty="0" smtClean="0"/>
              <a:t/>
            </a:r>
            <a:br>
              <a:rPr lang="en-GB" dirty="0" smtClean="0"/>
            </a:br>
            <a:r>
              <a:rPr lang="ar-IQ" dirty="0" smtClean="0"/>
              <a:t>التهيؤ ( الاستعداد ) </a:t>
            </a:r>
            <a:r>
              <a:rPr lang="en-GB" dirty="0" smtClean="0"/>
              <a:t/>
            </a:r>
            <a:br>
              <a:rPr lang="en-GB" dirty="0" smtClean="0"/>
            </a:br>
            <a:r>
              <a:rPr lang="ar-IQ" dirty="0" smtClean="0"/>
              <a:t>حركة القدمين </a:t>
            </a:r>
            <a:r>
              <a:rPr lang="en-GB" dirty="0" smtClean="0"/>
              <a:t/>
            </a:r>
            <a:br>
              <a:rPr lang="en-GB" dirty="0" smtClean="0"/>
            </a:br>
            <a:r>
              <a:rPr lang="ar-IQ" dirty="0" smtClean="0"/>
              <a:t>القفز ( النهوض ) </a:t>
            </a:r>
            <a:r>
              <a:rPr lang="en-GB" dirty="0" smtClean="0"/>
              <a:t/>
            </a:r>
            <a:br>
              <a:rPr lang="en-GB" dirty="0" smtClean="0"/>
            </a:br>
            <a:r>
              <a:rPr lang="ar-IQ" dirty="0" smtClean="0"/>
              <a:t>التنفيذ ( الأداء او لمس الكرة ) </a:t>
            </a:r>
            <a:r>
              <a:rPr lang="en-GB" dirty="0" smtClean="0"/>
              <a:t/>
            </a:r>
            <a:br>
              <a:rPr lang="en-GB" dirty="0" smtClean="0"/>
            </a:br>
            <a:r>
              <a:rPr lang="ar-IQ" dirty="0" smtClean="0"/>
              <a:t>الهبوط </a:t>
            </a:r>
            <a:endParaRPr lang="ar-IQ"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
        <p:nvSpPr>
          <p:cNvPr id="5" name="Date Placeholder 4"/>
          <p:cNvSpPr>
            <a:spLocks noGrp="1"/>
          </p:cNvSpPr>
          <p:nvPr>
            <p:ph type="dt" sz="half" idx="10"/>
          </p:nvPr>
        </p:nvSpPr>
        <p:spPr/>
        <p:txBody>
          <a:bodyPr/>
          <a:lstStyle/>
          <a:p>
            <a:fld id="{24AF5C25-3583-4C42-AF2B-9FCD79BF50C9}" type="datetime1">
              <a:rPr lang="ar-SA" smtClean="0"/>
              <a:pPr/>
              <a:t>06/04/1440</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274638"/>
            <a:ext cx="8229600" cy="6226196"/>
          </a:xfrm>
        </p:spPr>
        <p:txBody>
          <a:bodyPr>
            <a:noAutofit/>
          </a:bodyPr>
          <a:lstStyle/>
          <a:p>
            <a:pPr lvl="0"/>
            <a:r>
              <a:rPr lang="ar-IQ" sz="3600" dirty="0" smtClean="0"/>
              <a:t>التهيؤ ( الاستعداد ) </a:t>
            </a:r>
            <a:r>
              <a:rPr lang="en-GB" sz="3600" dirty="0" smtClean="0"/>
              <a:t/>
            </a:r>
            <a:br>
              <a:rPr lang="en-GB" sz="3600" dirty="0" smtClean="0"/>
            </a:br>
            <a:r>
              <a:rPr lang="ar-IQ" sz="3600" dirty="0" smtClean="0"/>
              <a:t> - يقف اللاعب بمسافة من ( 0.50- 1م)عن الشبكة.</a:t>
            </a:r>
            <a:r>
              <a:rPr lang="en-GB" sz="3600" dirty="0" smtClean="0"/>
              <a:t/>
            </a:r>
            <a:br>
              <a:rPr lang="en-GB" sz="3600" dirty="0" smtClean="0"/>
            </a:br>
            <a:r>
              <a:rPr lang="ar-IQ" sz="3600" dirty="0" smtClean="0"/>
              <a:t>  - فتحة بين القدمين بعرض الأكتاف والقدمان يشيران الى الإمام </a:t>
            </a:r>
            <a:r>
              <a:rPr lang="en-GB" sz="3600" dirty="0" smtClean="0"/>
              <a:t/>
            </a:r>
            <a:br>
              <a:rPr lang="en-GB" sz="3600" dirty="0" smtClean="0"/>
            </a:br>
            <a:r>
              <a:rPr lang="ar-IQ" sz="3600" dirty="0" smtClean="0"/>
              <a:t> - انثناء في الركبتين من ( </a:t>
            </a:r>
            <a:r>
              <a:rPr lang="ar-IQ" sz="3600" baseline="30000" dirty="0" smtClean="0"/>
              <a:t>5</a:t>
            </a:r>
            <a:r>
              <a:rPr lang="ar-IQ" sz="3600" dirty="0" smtClean="0"/>
              <a:t>120 –  </a:t>
            </a:r>
            <a:r>
              <a:rPr lang="ar-IQ" sz="3600" baseline="30000" dirty="0" smtClean="0"/>
              <a:t>5</a:t>
            </a:r>
            <a:r>
              <a:rPr lang="ar-IQ" sz="3600" dirty="0" smtClean="0"/>
              <a:t>130 ) درجة . </a:t>
            </a:r>
            <a:r>
              <a:rPr lang="en-GB" sz="3600" dirty="0" smtClean="0"/>
              <a:t/>
            </a:r>
            <a:br>
              <a:rPr lang="en-GB" sz="3600" dirty="0" smtClean="0"/>
            </a:br>
            <a:r>
              <a:rPr lang="ar-IQ" sz="3600" dirty="0" smtClean="0"/>
              <a:t> - الجذع عمودي على الفخذين ومائل قليلاَ ًالى الأمام . </a:t>
            </a:r>
            <a:r>
              <a:rPr lang="en-GB" sz="3600" dirty="0" smtClean="0"/>
              <a:t/>
            </a:r>
            <a:br>
              <a:rPr lang="en-GB" sz="3600" dirty="0" smtClean="0"/>
            </a:br>
            <a:r>
              <a:rPr lang="ar-IQ" sz="3600" dirty="0" smtClean="0"/>
              <a:t> - الذراعان امام الصدر أعلى من الحافة السفلى للشبكة . </a:t>
            </a:r>
            <a:r>
              <a:rPr lang="en-GB" sz="3600" dirty="0" smtClean="0"/>
              <a:t/>
            </a:r>
            <a:br>
              <a:rPr lang="en-GB" sz="3600" dirty="0" smtClean="0"/>
            </a:br>
            <a:r>
              <a:rPr lang="ar-IQ" sz="3600" dirty="0" smtClean="0"/>
              <a:t> - النظر على المعد والمهاجم للفريق الخصم </a:t>
            </a:r>
            <a:endParaRPr lang="ar-IQ" sz="36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6</a:t>
            </a:fld>
            <a:endParaRPr lang="ar-SA"/>
          </a:p>
        </p:txBody>
      </p:sp>
      <p:sp>
        <p:nvSpPr>
          <p:cNvPr id="6" name="Date Placeholder 5"/>
          <p:cNvSpPr>
            <a:spLocks noGrp="1"/>
          </p:cNvSpPr>
          <p:nvPr>
            <p:ph type="dt" sz="half" idx="10"/>
          </p:nvPr>
        </p:nvSpPr>
        <p:spPr/>
        <p:txBody>
          <a:bodyPr/>
          <a:lstStyle/>
          <a:p>
            <a:fld id="{011047AB-1CC0-41E1-AFD3-98F1B6A920FD}" type="datetime1">
              <a:rPr lang="ar-SA" smtClean="0"/>
              <a:pPr/>
              <a:t>06/04/1440</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5440378"/>
          </a:xfrm>
        </p:spPr>
        <p:txBody>
          <a:bodyPr>
            <a:noAutofit/>
          </a:bodyPr>
          <a:lstStyle/>
          <a:p>
            <a:pPr lvl="0"/>
            <a:r>
              <a:rPr lang="ar-IQ" sz="3200" dirty="0" smtClean="0"/>
              <a:t>حركة القدمين . </a:t>
            </a:r>
            <a:r>
              <a:rPr lang="en-GB" sz="3200" dirty="0" smtClean="0"/>
              <a:t/>
            </a:r>
            <a:br>
              <a:rPr lang="en-GB" sz="3200" dirty="0" smtClean="0"/>
            </a:br>
            <a:r>
              <a:rPr lang="ar-IQ" sz="3200" dirty="0" smtClean="0"/>
              <a:t> تبدأ حركة القدمين بعد مرحلة التهيؤ وتنقسم الى ثلاثة انواع بحسب مسافة التحرك وهي . </a:t>
            </a:r>
            <a:r>
              <a:rPr lang="en-GB" sz="3200" dirty="0" smtClean="0"/>
              <a:t/>
            </a:r>
            <a:br>
              <a:rPr lang="en-GB" sz="3200" dirty="0" smtClean="0"/>
            </a:br>
            <a:r>
              <a:rPr lang="ar-IQ" sz="3200" dirty="0" smtClean="0"/>
              <a:t>أ- طريقة النقل ( الزحلقة ) . تتم هذهِ الطريقة بنقل القدمين تباعاً بحسب جهة التحرك فاذا كان التحرك الى جهة اليمين يقوم اللاعب بنقل القدم اليمنى أولا ً ثم يتبعها باليسرى وعكس ذلك اذا كان التحرك الى جهة اليسار وتستخدم هذهِ الطريقة للمسافات القصيرة من ( 1 – 2 ) م . </a:t>
            </a:r>
            <a:endParaRPr lang="en-GB" sz="3200"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7</a:t>
            </a:fld>
            <a:endParaRPr lang="ar-SA"/>
          </a:p>
        </p:txBody>
      </p:sp>
      <p:sp>
        <p:nvSpPr>
          <p:cNvPr id="6" name="Date Placeholder 5"/>
          <p:cNvSpPr>
            <a:spLocks noGrp="1"/>
          </p:cNvSpPr>
          <p:nvPr>
            <p:ph type="dt" sz="half" idx="10"/>
          </p:nvPr>
        </p:nvSpPr>
        <p:spPr/>
        <p:txBody>
          <a:bodyPr/>
          <a:lstStyle/>
          <a:p>
            <a:fld id="{AC5F74CC-E836-4BA4-A10D-37D614602C19}" type="datetime1">
              <a:rPr lang="ar-SA" smtClean="0"/>
              <a:pPr/>
              <a:t>06/04/1440</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274638"/>
            <a:ext cx="8229600" cy="5940444"/>
          </a:xfrm>
        </p:spPr>
        <p:txBody>
          <a:bodyPr>
            <a:noAutofit/>
          </a:bodyPr>
          <a:lstStyle/>
          <a:p>
            <a:pPr lvl="0"/>
            <a:r>
              <a:rPr lang="ar-IQ" sz="2800" dirty="0" smtClean="0"/>
              <a:t>ب- طريقة التقاطع . تتم هذهِ الطريقة بتقاطع القدمين بحسب جهة التحرك فإذا أراد اللاعب التحرك الى جهة اليمين فيكون التقاطع برجل اليسار لجهة اليمين ثم نقل الرجل اليمنى الى جهة اليمين . وعكس ذلك اذا كان التقاطع الى جهة اليسار . وتستخدم هذهِ الطريقة للمسافات المتوسطة بحدود (3) م . </a:t>
            </a:r>
            <a:r>
              <a:rPr lang="en-GB" sz="2800" dirty="0" smtClean="0"/>
              <a:t/>
            </a:r>
            <a:br>
              <a:rPr lang="en-GB" sz="2800" dirty="0" smtClean="0"/>
            </a:br>
            <a:r>
              <a:rPr lang="ar-IQ" sz="2800" dirty="0" smtClean="0"/>
              <a:t>جـ - طريقة الركض . تتم هذهِ الطريقة بالتحرك بالركض السريع مع تقاطع الخطوة الأخيرة ويكون التقاطع بحسب ما مذكور في طريقة التقاطع . وتستخدم هذهِ الطريقة للمسافات البعيدة كان يكون التحرك من مركز (4) الى مركز(2). </a:t>
            </a:r>
            <a:endParaRPr lang="en-GB" sz="28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8</a:t>
            </a:fld>
            <a:endParaRPr lang="ar-SA"/>
          </a:p>
        </p:txBody>
      </p:sp>
      <p:sp>
        <p:nvSpPr>
          <p:cNvPr id="6" name="Date Placeholder 5"/>
          <p:cNvSpPr>
            <a:spLocks noGrp="1"/>
          </p:cNvSpPr>
          <p:nvPr>
            <p:ph type="dt" sz="half" idx="10"/>
          </p:nvPr>
        </p:nvSpPr>
        <p:spPr/>
        <p:txBody>
          <a:bodyPr/>
          <a:lstStyle/>
          <a:p>
            <a:fld id="{0613B24E-8F50-4CBE-BEA9-ADF3761DEE80}" type="datetime1">
              <a:rPr lang="ar-SA" smtClean="0"/>
              <a:pPr/>
              <a:t>06/04/1440</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2511420"/>
          </a:xfrm>
        </p:spPr>
        <p:txBody>
          <a:bodyPr>
            <a:noAutofit/>
          </a:bodyPr>
          <a:lstStyle/>
          <a:p>
            <a:pPr algn="r"/>
            <a:r>
              <a:rPr lang="ar-IQ" sz="2400" dirty="0" smtClean="0"/>
              <a:t>3- القفز ( النهوض )                                                           </a:t>
            </a:r>
            <a:r>
              <a:rPr lang="en-GB" sz="2400" dirty="0" smtClean="0"/>
              <a:t/>
            </a:r>
            <a:br>
              <a:rPr lang="en-GB" sz="2400" dirty="0" smtClean="0"/>
            </a:br>
            <a:r>
              <a:rPr lang="ar-IQ" sz="2400" dirty="0" smtClean="0"/>
              <a:t> تبدأ مرحلة القفز بعد حركة القدمين وكما يأتي . </a:t>
            </a:r>
            <a:r>
              <a:rPr lang="en-GB" sz="2400" dirty="0" smtClean="0"/>
              <a:t/>
            </a:r>
            <a:br>
              <a:rPr lang="en-GB" sz="2400" dirty="0" smtClean="0"/>
            </a:br>
            <a:r>
              <a:rPr lang="ar-IQ" sz="2400" dirty="0" smtClean="0"/>
              <a:t>نقل مركز ثقل الجسم على الأمشاط . </a:t>
            </a:r>
            <a:r>
              <a:rPr lang="en-GB" sz="2400" dirty="0" smtClean="0"/>
              <a:t/>
            </a:r>
            <a:br>
              <a:rPr lang="en-GB" sz="2400" dirty="0" smtClean="0"/>
            </a:br>
            <a:r>
              <a:rPr lang="ar-IQ" sz="2400" dirty="0" smtClean="0"/>
              <a:t>ثني الرجلين بدرجة ( 120 – 130 ) درجة . </a:t>
            </a:r>
            <a:r>
              <a:rPr lang="en-GB" sz="2400" dirty="0" smtClean="0"/>
              <a:t/>
            </a:r>
            <a:br>
              <a:rPr lang="en-GB" sz="2400" dirty="0" smtClean="0"/>
            </a:br>
            <a:r>
              <a:rPr lang="ar-IQ" sz="2400" dirty="0" smtClean="0"/>
              <a:t>مرجحة الذراعين اماماً أسفل ثم بالعكس خلفاً اماماً غالباً فوق الشبكة . </a:t>
            </a:r>
            <a:endParaRPr lang="en-GB" sz="2400"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9</a:t>
            </a:fld>
            <a:endParaRPr lang="ar-SA"/>
          </a:p>
        </p:txBody>
      </p:sp>
      <p:sp>
        <p:nvSpPr>
          <p:cNvPr id="6" name="Date Placeholder 5"/>
          <p:cNvSpPr>
            <a:spLocks noGrp="1"/>
          </p:cNvSpPr>
          <p:nvPr>
            <p:ph type="dt" sz="half" idx="10"/>
          </p:nvPr>
        </p:nvSpPr>
        <p:spPr/>
        <p:txBody>
          <a:bodyPr/>
          <a:lstStyle/>
          <a:p>
            <a:fld id="{3A5580CC-7D56-4934-887A-CB8119B8E4C7}" type="datetime1">
              <a:rPr lang="ar-SA" smtClean="0"/>
              <a:pPr/>
              <a:t>06/04/1440</a:t>
            </a:fld>
            <a:endParaRPr lang="ar-SA"/>
          </a:p>
        </p:txBody>
      </p:sp>
      <p:sp>
        <p:nvSpPr>
          <p:cNvPr id="7" name="عنوان 1"/>
          <p:cNvSpPr txBox="1">
            <a:spLocks/>
          </p:cNvSpPr>
          <p:nvPr/>
        </p:nvSpPr>
        <p:spPr>
          <a:xfrm>
            <a:off x="428596" y="3500438"/>
            <a:ext cx="8229600" cy="2511420"/>
          </a:xfrm>
          <a:prstGeom prst="rect">
            <a:avLst/>
          </a:prstGeom>
        </p:spPr>
        <p:txBody>
          <a:bodyPr vert="horz" lIns="91440" tIns="45720" rIns="91440" bIns="45720" rtlCol="1" anchor="ctr">
            <a:noAutofit/>
          </a:bodyPr>
          <a:lstStyle/>
          <a:p>
            <a:pPr lvl="0"/>
            <a:r>
              <a:rPr lang="ar-IQ" sz="2400" dirty="0" smtClean="0"/>
              <a:t>4- الأداء (لمس الكرة ) </a:t>
            </a:r>
            <a:endParaRPr lang="en-GB" sz="2400" dirty="0" smtClean="0"/>
          </a:p>
          <a:p>
            <a:pPr lvl="0"/>
            <a:r>
              <a:rPr lang="ar-IQ" sz="2400" dirty="0" smtClean="0"/>
              <a:t>الذراعان ممدودتان فوق الشبكة او عبر الشبكة في ساحة الخصم . </a:t>
            </a:r>
            <a:endParaRPr lang="en-GB" sz="2400" dirty="0" smtClean="0"/>
          </a:p>
          <a:p>
            <a:pPr lvl="0"/>
            <a:r>
              <a:rPr lang="ar-IQ" sz="2400" dirty="0" smtClean="0"/>
              <a:t>الأصابع منتشرة والإبهامان متلاصقان . </a:t>
            </a:r>
            <a:endParaRPr lang="en-GB" sz="2400" dirty="0" smtClean="0"/>
          </a:p>
          <a:p>
            <a:pPr lvl="0"/>
            <a:r>
              <a:rPr lang="ar-IQ" sz="2400" dirty="0" smtClean="0"/>
              <a:t>ميل الجسم للأمام من مفصل الفخذ . </a:t>
            </a:r>
            <a:endParaRPr lang="en-GB" sz="2400" dirty="0" smtClean="0"/>
          </a:p>
          <a:p>
            <a:pPr lvl="0"/>
            <a:r>
              <a:rPr lang="ar-IQ" sz="2400" dirty="0" smtClean="0"/>
              <a:t>النظر يكون على الكرة وعين المهاجم بوقت واحد . </a:t>
            </a:r>
            <a:endParaRPr lang="en-GB" sz="2400" dirty="0" smtClean="0"/>
          </a:p>
          <a:p>
            <a:pPr lvl="0"/>
            <a:r>
              <a:rPr lang="ar-IQ" sz="2400" dirty="0" smtClean="0"/>
              <a:t>بعد لمس ثني الرسغين الى الأسفل باتجاه الأرض . </a:t>
            </a:r>
            <a:endParaRPr lang="en-GB" sz="2400" dirty="0" smtClean="0"/>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2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GB"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325</Words>
  <Application>Microsoft Office PowerPoint</Application>
  <PresentationFormat>عرض على الشاشة (3:4)‏</PresentationFormat>
  <Paragraphs>53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سمة Office</vt:lpstr>
      <vt:lpstr>عرض تقديمي في PowerPoint</vt:lpstr>
      <vt:lpstr>مهارة حائط الصد ( البلوك )  بالكرة الطائرة</vt:lpstr>
      <vt:lpstr>أنواع حائط الصد .  حائط الصد الفردي  -  بلاعب واحد  حائط الصد الزوجي - بلاعبين    حائط الصد الثلاثي  - بثلاث لاعبين</vt:lpstr>
      <vt:lpstr>اولا ً : حائط الصد بلاعب واحد (الفردي )  ينفذ هذا النوع من حائط الصد بلاعب واحد أي كل لاعب يقوم بصنع حائط الصد من مركزهِ او من مركز زميلهِ في خط الهجوم للمراكز الثلاثة الأمامية مثلا ًلاعب مركز (2) يعمل جدار صد ضد مركز (4) من الفريق الخصم ومركز (3) ضد مركز (3) ومركز (4) ضد مركز (2) ..    ثانياً : حائط الصد الزوجي ( بلاعبين )  ينفذ هذا النوع من حائط الصد بلاعبين من لاعبي خط الهجوم كان يتحرك لاعب مركز (3) مع لاعب مركز (2) لعمل حائط الصد الزوجي ضد مركز (4) وهكذا لبقية المراكز ويحدد هذا التحرك إمكانية وواجب كل لاعب منهم في خط الهجوم وحسب الخطة المرسومة لهم من قبل المدرب او المدرس ‘ وهو اكثر الأنواع انتشاراً لسهولة ِتنفيذه ولفعاليتهِ في الساحة.    ثالثاً : حائط الصد الثلاثي ( بثلاثة لاعبين )  ينفذ هذا النوع من حائط الصد بثلاثة لاعبين في الخط الأمامي كان يتحرك لاعب مركز (4) و( 3) و(2) لتشكيل حائط ثلاثي من مركز رقم (2) ضد الهجوم الساحق من مركز (4) المضاد ..   </vt:lpstr>
      <vt:lpstr>الأداء الحركي لمهارة حائط الصد .   ينقسم الاداء الحركي لمهارة حائط الصد الى خمس مراحل وكما يلي .  التهيؤ ( الاستعداد )  حركة القدمين  القفز ( النهوض )  التنفيذ ( الأداء او لمس الكرة )  الهبوط </vt:lpstr>
      <vt:lpstr>التهيؤ ( الاستعداد )   - يقف اللاعب بمسافة من ( 0.50- 1م)عن الشبكة.   - فتحة بين القدمين بعرض الأكتاف والقدمان يشيران الى الإمام   - انثناء في الركبتين من ( 5120 –  5130 ) درجة .   - الجذع عمودي على الفخذين ومائل قليلاَ ًالى الأمام .   - الذراعان امام الصدر أعلى من الحافة السفلى للشبكة .   - النظر على المعد والمهاجم للفريق الخصم </vt:lpstr>
      <vt:lpstr>حركة القدمين .   تبدأ حركة القدمين بعد مرحلة التهيؤ وتنقسم الى ثلاثة انواع بحسب مسافة التحرك وهي .  أ- طريقة النقل ( الزحلقة ) . تتم هذهِ الطريقة بنقل القدمين تباعاً بحسب جهة التحرك فاذا كان التحرك الى جهة اليمين يقوم اللاعب بنقل القدم اليمنى أولا ً ثم يتبعها باليسرى وعكس ذلك اذا كان التحرك الى جهة اليسار وتستخدم هذهِ الطريقة للمسافات القصيرة من ( 1 – 2 ) م . </vt:lpstr>
      <vt:lpstr>ب- طريقة التقاطع . تتم هذهِ الطريقة بتقاطع القدمين بحسب جهة التحرك فإذا أراد اللاعب التحرك الى جهة اليمين فيكون التقاطع برجل اليسار لجهة اليمين ثم نقل الرجل اليمنى الى جهة اليمين . وعكس ذلك اذا كان التقاطع الى جهة اليسار . وتستخدم هذهِ الطريقة للمسافات المتوسطة بحدود (3) م .  جـ - طريقة الركض . تتم هذهِ الطريقة بالتحرك بالركض السريع مع تقاطع الخطوة الأخيرة ويكون التقاطع بحسب ما مذكور في طريقة التقاطع . وتستخدم هذهِ الطريقة للمسافات البعيدة كان يكون التحرك من مركز (4) الى مركز(2). </vt:lpstr>
      <vt:lpstr>3- القفز ( النهوض )                                                             تبدأ مرحلة القفز بعد حركة القدمين وكما يأتي .  نقل مركز ثقل الجسم على الأمشاط .  ثني الرجلين بدرجة ( 120 – 130 ) درجة .  مرجحة الذراعين اماماً أسفل ثم بالعكس خلفاً اماماً غالباً فوق الشبكة . </vt:lpstr>
      <vt:lpstr>5- الهبوط .  سحب الذراعين فوق الجسم .  خفض المرفقين بجانبي الجسم تلافياً لمس الشبكة .  الهبوط على الأمشاط . ثني الرجلين لامتصاص الصدمات . يكون اتجاه الجسم باتجاه الكرة المرتدة .</vt:lpstr>
      <vt:lpstr>الأخطاء الفنية و القانونية لمهارة حائط الصد .   - الوقوف بعيدا او ملاصقا للشبكة .    - التوقيت الغير صحيح .   - عدم نشر الأصابع .   - مس الشبكة.   - تجاوز خط الوسط .   - مس العصا الهوائية .   - سقوط الكرة خارج الملعب .   - لمس الكرة اكثر من مرتين متتاليتين .   - حمل الكرة .   - عمل حائط الصد خارج العصا الهوائية .   - اشتراك لاعب الخط الخلفي بصد مكتمل .   - اشتراك اللاعب الليبرو بحائط الصد  .   - لمس الكرة داخل ملعب الفريق الخصم قبل اللاعب المهاجم .   - وجود فتحة كبيرة بين اليدين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DR.Ahmed Saker 2o1O</cp:lastModifiedBy>
  <cp:revision>64</cp:revision>
  <dcterms:created xsi:type="dcterms:W3CDTF">2016-04-19T07:29:51Z</dcterms:created>
  <dcterms:modified xsi:type="dcterms:W3CDTF">2018-12-13T21:17:32Z</dcterms:modified>
</cp:coreProperties>
</file>